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72" r:id="rId5"/>
    <p:sldId id="270" r:id="rId6"/>
    <p:sldId id="262" r:id="rId7"/>
    <p:sldId id="274" r:id="rId8"/>
    <p:sldId id="273" r:id="rId9"/>
    <p:sldId id="265" r:id="rId10"/>
    <p:sldId id="266" r:id="rId11"/>
    <p:sldId id="267" r:id="rId12"/>
    <p:sldId id="275" r:id="rId13"/>
    <p:sldId id="264" r:id="rId14"/>
    <p:sldId id="271" r:id="rId15"/>
    <p:sldId id="268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D7949-ED02-4674-A63A-97C3CE333172}">
          <p14:sldIdLst>
            <p14:sldId id="260"/>
            <p14:sldId id="261"/>
            <p14:sldId id="259"/>
            <p14:sldId id="272"/>
            <p14:sldId id="270"/>
            <p14:sldId id="262"/>
            <p14:sldId id="274"/>
            <p14:sldId id="273"/>
            <p14:sldId id="265"/>
            <p14:sldId id="266"/>
            <p14:sldId id="267"/>
            <p14:sldId id="275"/>
            <p14:sldId id="264"/>
            <p14:sldId id="271"/>
            <p14:sldId id="268"/>
            <p14:sldId id="26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12" autoAdjust="0"/>
    <p:restoredTop sz="94719" autoAdjust="0"/>
  </p:normalViewPr>
  <p:slideViewPr>
    <p:cSldViewPr snapToGrid="0">
      <p:cViewPr varScale="1">
        <p:scale>
          <a:sx n="69" d="100"/>
          <a:sy n="69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7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0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2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4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5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5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9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3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2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0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9BCB47DD-A9B7-4873-B5FF-266E720BFE58}" type="datetimeFigureOut">
              <a:rPr lang="en-US" smtClean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84950C9E-A529-4F87-BFC9-241C0A36CC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0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308336"/>
            <a:ext cx="3121423" cy="31275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324" y="3750716"/>
            <a:ext cx="92773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Advanced Early Dengue Prediction and Exploration Service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aedesproject.org</a:t>
            </a:r>
            <a:endParaRPr lang="en-US" sz="40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Ligot, Claire Tayco, Jansen Lopez, Mark </a:t>
            </a:r>
            <a:r>
              <a:rPr lang="en-US" sz="24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Toledo</a:t>
            </a:r>
            <a:endParaRPr lang="en-US" sz="24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October 2019</a:t>
            </a:r>
            <a:endParaRPr lang="en-US" sz="2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Mosquito Hotspots </a:t>
            </a:r>
            <a:r>
              <a:rPr lang="en-US" dirty="0" smtClean="0"/>
              <a:t>From Satellite Images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023" y="1690689"/>
            <a:ext cx="7904451" cy="46415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5526" y="1690688"/>
            <a:ext cx="3629891" cy="46415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Factors: </a:t>
            </a:r>
          </a:p>
          <a:p>
            <a:endParaRPr lang="en-US" sz="2800" dirty="0" smtClean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Fraction of Absorbed Photosynthetically Active Radiation (FAPAR) to identify areas with vegetation.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Normalized Difference Water Index (NDWI) to identify areas with water.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234" y="6337300"/>
            <a:ext cx="709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Sources: Copernicus Sentinel Data Hub, QGIS, OpenStreetMap, Mapbox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6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AEDES </a:t>
            </a:r>
            <a:r>
              <a:rPr lang="en-US" dirty="0" smtClean="0"/>
              <a:t>Project: Making </a:t>
            </a:r>
            <a:r>
              <a:rPr lang="en-US" dirty="0" smtClean="0">
                <a:solidFill>
                  <a:srgbClr val="FFFF00"/>
                </a:solidFill>
              </a:rPr>
              <a:t>Dengue Data </a:t>
            </a:r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7" y="1690688"/>
            <a:ext cx="11295352" cy="47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Target </a:t>
            </a:r>
            <a:r>
              <a:rPr lang="en-US" dirty="0" smtClean="0"/>
              <a:t>Beneficiaries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70764" y="1825625"/>
            <a:ext cx="6283035" cy="4351338"/>
          </a:xfrm>
        </p:spPr>
        <p:txBody>
          <a:bodyPr/>
          <a:lstStyle/>
          <a:p>
            <a:r>
              <a:rPr lang="en-US" dirty="0" smtClean="0"/>
              <a:t>Free to access dashboard for public use</a:t>
            </a:r>
          </a:p>
          <a:p>
            <a:r>
              <a:rPr lang="en-US" dirty="0" smtClean="0"/>
              <a:t>Target user: National and Local Government Health Departments</a:t>
            </a:r>
          </a:p>
          <a:p>
            <a:r>
              <a:rPr lang="en-US" dirty="0" smtClean="0"/>
              <a:t>Use it to generate localized dengue alerts and also target areas for interventions such as fumigation, misting, inoculations and medical supplies.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6379"/>
            <a:ext cx="3962634" cy="43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 smtClean="0">
                <a:solidFill>
                  <a:srgbClr val="FFFF00"/>
                </a:solidFill>
              </a:rPr>
              <a:t>Literature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83" y="2134032"/>
            <a:ext cx="3501517" cy="3580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34032"/>
            <a:ext cx="3479779" cy="3580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850"/>
          <a:stretch/>
        </p:blipFill>
        <p:spPr>
          <a:xfrm>
            <a:off x="4095749" y="2134032"/>
            <a:ext cx="3904579" cy="3580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5927511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Caro,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6110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Yang,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9483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Chua et. al. 2018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5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Impact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2217161"/>
            <a:ext cx="5153242" cy="3435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7390" y="3519055"/>
            <a:ext cx="1191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5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3831" y="3519055"/>
            <a:ext cx="3138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1,130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5382" y="4738472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Lives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59344" y="4738472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New 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1309" y="2217161"/>
            <a:ext cx="5680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every single day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 can reduce the lag in response time we save: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1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Next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funding support to conclude data gathering and models and maintain data platform. </a:t>
            </a:r>
          </a:p>
          <a:p>
            <a:r>
              <a:rPr lang="en-US" dirty="0" smtClean="0"/>
              <a:t>Complete time-series training and testing for all regions, add satellite data for all target regions</a:t>
            </a:r>
          </a:p>
          <a:p>
            <a:r>
              <a:rPr lang="en-US" dirty="0" smtClean="0"/>
              <a:t>Recommend target areas for on the ground dengue case and deaths monitoring</a:t>
            </a:r>
          </a:p>
          <a:p>
            <a:r>
              <a:rPr lang="en-US" dirty="0" smtClean="0"/>
              <a:t>Set future thresholds for dengue epidemics and short list areas that will be hit first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AEDES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4989" r="12925" b="18821"/>
          <a:stretch/>
        </p:blipFill>
        <p:spPr>
          <a:xfrm>
            <a:off x="3719296" y="2130961"/>
            <a:ext cx="2037359" cy="3140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t="5896" r="14966" b="17914"/>
          <a:stretch/>
        </p:blipFill>
        <p:spPr>
          <a:xfrm>
            <a:off x="995959" y="2130959"/>
            <a:ext cx="2037359" cy="3140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6442633" y="2130959"/>
            <a:ext cx="2037359" cy="314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9165970" y="2130959"/>
            <a:ext cx="2037359" cy="3140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5959" y="5480546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Ligot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Project Lead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9295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Claire Tayco</a:t>
            </a: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Statistical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2633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Jansen Lopez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Geospatial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65969" y="5480544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Mark Toledo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Software Engineer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Save Data. Save Lives.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aedesproject.org</a:t>
            </a:r>
            <a:r>
              <a:rPr lang="en-US" sz="5400" dirty="0" smtClean="0"/>
              <a:t>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873775"/>
            <a:ext cx="3121423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Challenge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28837"/>
            <a:ext cx="3169944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2128837"/>
            <a:ext cx="3451627" cy="3929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59" y="2128838"/>
            <a:ext cx="3929062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5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588" r="7146"/>
          <a:stretch/>
        </p:blipFill>
        <p:spPr>
          <a:xfrm>
            <a:off x="342900" y="3948979"/>
            <a:ext cx="3733800" cy="2416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99" y="3948979"/>
            <a:ext cx="3624263" cy="2416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35" y="3948979"/>
            <a:ext cx="3626529" cy="2416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6458639"/>
            <a:ext cx="314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Department of Health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727" y="4294909"/>
            <a:ext cx="10806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With manual reporting dengue data is delayed by 2-3 months.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Public Health sector resources are limited.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Need to move the emphasis from treatment to prevention.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900" y="6458639"/>
            <a:ext cx="314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Department of Health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/>
          <p:cNvSpPr/>
          <p:nvPr/>
        </p:nvSpPr>
        <p:spPr>
          <a:xfrm>
            <a:off x="170121" y="3316301"/>
            <a:ext cx="11844670" cy="40403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The </a:t>
            </a:r>
            <a:r>
              <a:rPr lang="en-US" dirty="0" smtClean="0">
                <a:solidFill>
                  <a:srgbClr val="FFFF00"/>
                </a:solidFill>
              </a:rPr>
              <a:t>Dengue Data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3722"/>
          <a:stretch/>
        </p:blipFill>
        <p:spPr>
          <a:xfrm>
            <a:off x="457072" y="2741088"/>
            <a:ext cx="1555280" cy="155446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722" r="16420"/>
          <a:stretch/>
        </p:blipFill>
        <p:spPr>
          <a:xfrm>
            <a:off x="2874536" y="2741088"/>
            <a:ext cx="1550088" cy="1554465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0513" b="23598"/>
          <a:stretch/>
        </p:blipFill>
        <p:spPr>
          <a:xfrm>
            <a:off x="5277869" y="2741088"/>
            <a:ext cx="1555177" cy="1554465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" r="33543"/>
          <a:stretch/>
        </p:blipFill>
        <p:spPr>
          <a:xfrm>
            <a:off x="7643702" y="2741088"/>
            <a:ext cx="1550502" cy="1554465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271" y="2741088"/>
            <a:ext cx="1566968" cy="1554465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072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Climate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Creates mosquito breeding environments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4536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Mosquitoes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Get infected and spread cases of disease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5877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Searches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Triggered by public alarm and spread of cases and deaths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8924" y="4639933"/>
            <a:ext cx="1555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Occur if cases are untreated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7959" y="4639933"/>
            <a:ext cx="15552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Reports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 and deaths are reported to Department of Health (2-3 months lag)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091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044075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811060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112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9928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2885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FF00"/>
                </a:solidFill>
              </a:rPr>
              <a:t>Advanced Dengue Prediction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114799"/>
            <a:ext cx="3773716" cy="1981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781" b="23598"/>
          <a:stretch/>
        </p:blipFill>
        <p:spPr>
          <a:xfrm>
            <a:off x="4209142" y="4114799"/>
            <a:ext cx="3773716" cy="1981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383" b="10706"/>
          <a:stretch/>
        </p:blipFill>
        <p:spPr>
          <a:xfrm>
            <a:off x="8170634" y="4114799"/>
            <a:ext cx="3773716" cy="1981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2117913"/>
            <a:ext cx="1139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Correlate dengue cases and deaths with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real-time data 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from climate, google searches, and satellite maps, giving an advance indicator of when dengue will emerge and potential dengue hotspot locations.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Data-Driven </a:t>
            </a:r>
            <a:r>
              <a:rPr lang="en-US" dirty="0" smtClean="0"/>
              <a:t>Dengue 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005"/>
          <a:stretch/>
        </p:blipFill>
        <p:spPr>
          <a:xfrm>
            <a:off x="850482" y="2114555"/>
            <a:ext cx="2900790" cy="290079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948"/>
          <a:stretch/>
        </p:blipFill>
        <p:spPr>
          <a:xfrm>
            <a:off x="4655129" y="2114555"/>
            <a:ext cx="2894024" cy="2900790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721" t="26410" r="22995" b="16192"/>
          <a:stretch/>
        </p:blipFill>
        <p:spPr>
          <a:xfrm>
            <a:off x="8453010" y="2114555"/>
            <a:ext cx="2900790" cy="2900790"/>
          </a:xfrm>
          <a:prstGeom prst="ellipse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250873"/>
            <a:ext cx="32211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Descriptive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Surface and visualize existing dengue trends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5409" y="5250873"/>
            <a:ext cx="32211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Predictive</a:t>
            </a:r>
            <a:b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Establish contributing factors and project likely dengue trends</a:t>
            </a:r>
            <a:endParaRPr lang="en-US" sz="2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92814" y="5250872"/>
            <a:ext cx="32211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Prescriptive</a:t>
            </a:r>
            <a:endParaRPr lang="en-US" sz="20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Provide guidance on areas to target for dengue mitigation</a:t>
            </a:r>
            <a:endParaRPr lang="en-US" sz="36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9" y="1699504"/>
            <a:ext cx="11693141" cy="465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Searches for </a:t>
            </a:r>
            <a:r>
              <a:rPr lang="en-US" dirty="0" smtClean="0">
                <a:solidFill>
                  <a:srgbClr val="FFFF00"/>
                </a:solidFill>
              </a:rPr>
              <a:t>Dengue</a:t>
            </a:r>
            <a:r>
              <a:rPr lang="en-US" dirty="0" smtClean="0"/>
              <a:t>: Epidemic of Panic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91650" y="2037347"/>
            <a:ext cx="895350" cy="238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91650" y="3036770"/>
            <a:ext cx="895350" cy="238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753600" y="3493971"/>
            <a:ext cx="419100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3234" y="6337300"/>
            <a:ext cx="3971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Google Searches (% Growth, January 2017 = 1)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5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</a:t>
            </a:r>
            <a:r>
              <a:rPr lang="en-US" dirty="0" smtClean="0">
                <a:solidFill>
                  <a:srgbClr val="FFFF00"/>
                </a:solidFill>
              </a:rPr>
              <a:t>Dengue Cases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527" y="1690687"/>
            <a:ext cx="2895600" cy="45288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Factors: </a:t>
            </a:r>
          </a:p>
          <a:p>
            <a:endParaRPr lang="en-US" sz="2800" dirty="0" smtClean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Average Monthly Regular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Average Monthly Rainfall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Google Searches for ‘dengue’, ‘dengue symptoms’, ‘dengue cure’, ‘dengue medicine’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Lagged values for factors and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 0.82 / R2 0.67</a:t>
            </a:r>
            <a:endParaRPr lang="en-US" sz="20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20" y="1689436"/>
            <a:ext cx="8815580" cy="45312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3234" y="6337300"/>
            <a:ext cx="709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Sources: DOST-PAGASA Climate Data, Google Search Trends, DOH Dengue Monitoring Reports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472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Roboto Condensed Light</vt:lpstr>
      <vt:lpstr>Office Theme</vt:lpstr>
      <vt:lpstr>PowerPoint Presentation</vt:lpstr>
      <vt:lpstr>Our Challenge</vt:lpstr>
      <vt:lpstr>The Problem: Philippines Dengue Epidemic</vt:lpstr>
      <vt:lpstr>The Problem: Philippines Dengue Epidemic</vt:lpstr>
      <vt:lpstr>Capturing The Dengue Data Cycle</vt:lpstr>
      <vt:lpstr>Solution: Advanced Dengue Prediction</vt:lpstr>
      <vt:lpstr>Data-Driven Dengue Portal</vt:lpstr>
      <vt:lpstr>Searches for Dengue: Epidemic of Panic</vt:lpstr>
      <vt:lpstr>Predicting Dengue Cases</vt:lpstr>
      <vt:lpstr>Mosquito Hotspots From Satellite Images</vt:lpstr>
      <vt:lpstr>AEDES Project: Making Dengue Data Accessible</vt:lpstr>
      <vt:lpstr>Target Beneficiaries</vt:lpstr>
      <vt:lpstr>Related Literature</vt:lpstr>
      <vt:lpstr>Our Impact</vt:lpstr>
      <vt:lpstr>Next Steps</vt:lpstr>
      <vt:lpstr>Team AEDES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CirroLytix</dc:creator>
  <cp:lastModifiedBy>CirroLytix</cp:lastModifiedBy>
  <cp:revision>54</cp:revision>
  <dcterms:created xsi:type="dcterms:W3CDTF">2019-10-18T04:55:25Z</dcterms:created>
  <dcterms:modified xsi:type="dcterms:W3CDTF">2019-10-20T04:36:37Z</dcterms:modified>
</cp:coreProperties>
</file>